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29"/>
  </p:notesMasterIdLst>
  <p:sldIdLst>
    <p:sldId id="287" r:id="rId3"/>
    <p:sldId id="277" r:id="rId4"/>
    <p:sldId id="257" r:id="rId5"/>
    <p:sldId id="258" r:id="rId6"/>
    <p:sldId id="288" r:id="rId7"/>
    <p:sldId id="295" r:id="rId8"/>
    <p:sldId id="263" r:id="rId9"/>
    <p:sldId id="289" r:id="rId10"/>
    <p:sldId id="264" r:id="rId11"/>
    <p:sldId id="290" r:id="rId12"/>
    <p:sldId id="284" r:id="rId13"/>
    <p:sldId id="265" r:id="rId14"/>
    <p:sldId id="291" r:id="rId15"/>
    <p:sldId id="296" r:id="rId16"/>
    <p:sldId id="292" r:id="rId17"/>
    <p:sldId id="279" r:id="rId18"/>
    <p:sldId id="280" r:id="rId19"/>
    <p:sldId id="275" r:id="rId20"/>
    <p:sldId id="282" r:id="rId21"/>
    <p:sldId id="283" r:id="rId22"/>
    <p:sldId id="270" r:id="rId23"/>
    <p:sldId id="268" r:id="rId24"/>
    <p:sldId id="293" r:id="rId25"/>
    <p:sldId id="294" r:id="rId26"/>
    <p:sldId id="269" r:id="rId27"/>
    <p:sldId id="286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065AC-8265-4A49-B372-F2CD3F15A600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78C8B-A2BD-4DEB-83AE-2493A7E12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69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b="1" smtClean="0">
              <a:solidFill>
                <a:schemeClr val="bg1"/>
              </a:solidFill>
              <a:latin typeface="Arial" charset="0"/>
              <a:ea typeface="黑体" pitchFamily="49" charset="-122"/>
              <a:cs typeface="Arial" charset="0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05B614E-2450-4868-A89F-27EB08460C4F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8D4DD-3497-419A-ABFB-1A7700F8A6D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1B6E7-7508-4507-8908-D5D09CECF3E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25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D6D27-521A-4765-AB19-A1035223399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B3A81-C77B-4E85-89E4-2AAAE814701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02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ACE076-AB91-4E56-B578-8095715E0F8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C34F8-CD5A-48B0-BDFF-A518CD496FC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84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18DDB-6DA7-4C1B-8E22-8A2C8A5D053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D4154-7884-4051-BF0B-2FB47DDEFD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9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2E818-6CC8-4D2A-99FA-AFE6987B759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69456-1747-4071-AD14-09E4B874526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71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E2DEA-FBF4-42BF-87D6-BA50CF013BC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34BD1-1FBF-42B8-B9B6-2F7907D5BF9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3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9060F-8A55-4A63-AF21-25C27FD383C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92423-0876-43B5-9978-8FEF425A15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3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49473-31DC-4FB1-81A3-649A39F2A4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8B840-AC4E-4F20-8470-A85D034BFFE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5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229600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12831-5DFD-41F3-8177-9A46E1A20FA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B9B19-867B-4E5E-8C3F-4755E369092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42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04C27-D4E6-4ABF-AE2D-1219E109E7F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E21EA-977C-4E57-BF23-C1670B6D3C9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55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72CD-9583-432E-A230-8810BB9B6CE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3EE54-EB8A-4984-9C93-CE8DF7AC0D3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8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35496" y="44624"/>
            <a:ext cx="807524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286048F7-D97C-4D6C-BE8F-7F174FE8E3A8}" type="datetimeFigureOut">
              <a:rPr lang="zh-CN" altLang="en-US" smtClean="0"/>
              <a:t>2011/6/11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1407C0A4-C6CE-4506-B4CC-07068352F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lang="zh-CN" altLang="en-US" sz="2800" b="1" kern="1200" dirty="0" smtClean="0">
          <a:solidFill>
            <a:schemeClr val="tx2">
              <a:lumMod val="20000"/>
              <a:lumOff val="80000"/>
            </a:schemeClr>
          </a:solidFill>
          <a:latin typeface="黑体" pitchFamily="49" charset="-122"/>
          <a:ea typeface="黑体" pitchFamily="49" charset="-122"/>
          <a:cs typeface="+mn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4462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97CAF3-63A6-4259-88E0-5E529A40FE4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2011/6/11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C961707-9B22-478D-9F34-0B7B99F8212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17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85813" y="2996953"/>
            <a:ext cx="76746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面向三维重建的图像标注工具开发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01B6E7-7508-4507-8908-D5D09CECF3E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3854184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交互式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视频转换系统及其模块</a:t>
            </a:r>
            <a:r>
              <a:rPr lang="zh-CN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实现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6096" y="4741128"/>
            <a:ext cx="3024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答辩人：周辰</a:t>
            </a:r>
            <a:endParaRPr lang="en-US" altLang="zh-CN" sz="1400" dirty="0" smtClean="0"/>
          </a:p>
          <a:p>
            <a:r>
              <a:rPr lang="zh-CN" altLang="en-US" sz="1400" dirty="0" smtClean="0"/>
              <a:t>指导老师：王亦洲</a:t>
            </a:r>
            <a:endParaRPr lang="en-US" altLang="zh-CN" sz="1400" dirty="0" smtClean="0"/>
          </a:p>
          <a:p>
            <a:r>
              <a:rPr lang="zh-CN" altLang="en-US" sz="1400" dirty="0"/>
              <a:t>数字媒体研究所</a:t>
            </a:r>
          </a:p>
        </p:txBody>
      </p:sp>
    </p:spTree>
    <p:extLst>
      <p:ext uri="{BB962C8B-B14F-4D97-AF65-F5344CB8AC3E}">
        <p14:creationId xmlns:p14="http://schemas.microsoft.com/office/powerpoint/2010/main" val="15754628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设计实现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自动化程度的提高：</a:t>
            </a:r>
            <a:r>
              <a:rPr lang="en-US" altLang="zh-CN" sz="2800" dirty="0" smtClean="0"/>
              <a:t>Intelligent Scissors</a:t>
            </a:r>
            <a:r>
              <a:rPr lang="zh-CN" altLang="en-US" sz="2800" dirty="0" smtClean="0"/>
              <a:t>自动贴边</a:t>
            </a:r>
            <a:endParaRPr lang="en-US" altLang="zh-CN" sz="2800" dirty="0" smtClean="0"/>
          </a:p>
          <a:p>
            <a:endParaRPr lang="zh-CN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60849"/>
            <a:ext cx="2786062" cy="20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61368"/>
            <a:ext cx="3276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2905"/>
            <a:ext cx="44958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37112"/>
            <a:ext cx="3335337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05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背景标注</a:t>
            </a:r>
            <a:r>
              <a:rPr lang="en-US" altLang="zh-CN" dirty="0"/>
              <a:t>-</a:t>
            </a:r>
            <a:r>
              <a:rPr lang="zh-CN" altLang="en-US" dirty="0"/>
              <a:t>设计实现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dirty="0" smtClean="0"/>
              <a:t>令</a:t>
            </a:r>
            <a:r>
              <a:rPr lang="en-US" altLang="zh-CN" sz="1800" dirty="0" smtClean="0"/>
              <a:t>       </a:t>
            </a:r>
            <a:r>
              <a:rPr lang="zh-CN" altLang="zh-CN" sz="1800" dirty="0" smtClean="0"/>
              <a:t>为</a:t>
            </a:r>
            <a:r>
              <a:rPr lang="zh-CN" altLang="zh-CN" sz="1800" dirty="0"/>
              <a:t>表示</a:t>
            </a:r>
            <a:r>
              <a:rPr lang="en-US" altLang="zh-CN" sz="1800" dirty="0"/>
              <a:t>p</a:t>
            </a:r>
            <a:r>
              <a:rPr lang="zh-CN" altLang="zh-CN" sz="1800" dirty="0"/>
              <a:t>点梯度方向的单位向量，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      </a:t>
            </a:r>
            <a:r>
              <a:rPr lang="zh-CN" altLang="zh-CN" sz="1800" dirty="0" smtClean="0"/>
              <a:t>表示顺时针</a:t>
            </a:r>
            <a:r>
              <a:rPr lang="zh-CN" altLang="zh-CN" sz="1800" dirty="0"/>
              <a:t>旋转</a:t>
            </a:r>
            <a:r>
              <a:rPr lang="en-US" altLang="zh-CN" sz="1800" dirty="0"/>
              <a:t>90</a:t>
            </a:r>
            <a:r>
              <a:rPr lang="zh-CN" altLang="zh-CN" sz="1800" dirty="0"/>
              <a:t>度后的向量</a:t>
            </a:r>
            <a:endParaRPr lang="en-US" altLang="zh-CN" sz="1800" dirty="0" smtClean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08784" y="2129551"/>
            <a:ext cx="4133215" cy="47561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63648" y="2705615"/>
            <a:ext cx="2275840" cy="65659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912216" y="3425695"/>
            <a:ext cx="3895090" cy="59944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3810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544" y="1713453"/>
            <a:ext cx="4191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03" y="4025135"/>
            <a:ext cx="6016625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37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 smtClean="0"/>
              <a:t>前景标注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原理或技术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前景分割</a:t>
            </a:r>
            <a:endParaRPr lang="en-US" altLang="zh-CN" sz="2800" dirty="0" smtClean="0"/>
          </a:p>
          <a:p>
            <a:pPr lvl="1"/>
            <a:r>
              <a:rPr lang="en-US" altLang="zh-CN" dirty="0" err="1" smtClean="0"/>
              <a:t>GrabCut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OpenCV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细节的微调</a:t>
            </a:r>
            <a:endParaRPr lang="en-US" altLang="zh-CN" sz="2800" dirty="0" smtClean="0"/>
          </a:p>
          <a:p>
            <a:pPr lvl="1"/>
            <a:r>
              <a:rPr lang="en-US" altLang="zh-CN" dirty="0" smtClean="0"/>
              <a:t>Intelligent scissors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sz="2800" dirty="0" smtClean="0"/>
              <a:t>前景深度估计</a:t>
            </a:r>
            <a:endParaRPr lang="en-US" altLang="zh-CN" sz="2800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084168" y="1052736"/>
            <a:ext cx="2747756" cy="2304256"/>
            <a:chOff x="0" y="0"/>
            <a:chExt cx="3429000" cy="29146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429000" cy="145732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325"/>
              <a:ext cx="3429000" cy="1457325"/>
            </a:xfrm>
            <a:prstGeom prst="rect">
              <a:avLst/>
            </a:prstGeom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82" y="3429000"/>
            <a:ext cx="181192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373216"/>
            <a:ext cx="3528392" cy="1315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4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/>
              <a:t>前景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程序演示</a:t>
            </a:r>
            <a:endParaRPr lang="zh-CN" altLang="en-US" dirty="0"/>
          </a:p>
        </p:txBody>
      </p:sp>
      <p:pic>
        <p:nvPicPr>
          <p:cNvPr id="4" name="前景标注及微调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946" t="202" r="3061"/>
          <a:stretch/>
        </p:blipFill>
        <p:spPr>
          <a:xfrm>
            <a:off x="786383" y="1609344"/>
            <a:ext cx="7562089" cy="4516819"/>
          </a:xfrm>
        </p:spPr>
      </p:pic>
    </p:spTree>
    <p:extLst>
      <p:ext uri="{BB962C8B-B14F-4D97-AF65-F5344CB8AC3E}">
        <p14:creationId xmlns:p14="http://schemas.microsoft.com/office/powerpoint/2010/main" val="342839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/>
              <a:t>前景标注</a:t>
            </a:r>
            <a:r>
              <a:rPr lang="en-US" altLang="zh-CN" dirty="0"/>
              <a:t>-</a:t>
            </a:r>
            <a:r>
              <a:rPr lang="zh-CN" altLang="en-US" dirty="0"/>
              <a:t>程序演示</a:t>
            </a:r>
          </a:p>
        </p:txBody>
      </p:sp>
      <p:pic>
        <p:nvPicPr>
          <p:cNvPr id="6" name="前景标注-深度图更新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85121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</a:t>
            </a:r>
            <a:r>
              <a:rPr lang="zh-CN" altLang="en-US" sz="3600" dirty="0" smtClean="0">
                <a:solidFill>
                  <a:prstClr val="white"/>
                </a:solidFill>
              </a:rPr>
              <a:t>模块：</a:t>
            </a:r>
            <a:r>
              <a:rPr lang="zh-CN" altLang="en-US" dirty="0" smtClean="0">
                <a:solidFill>
                  <a:prstClr val="white"/>
                </a:solidFill>
              </a:rPr>
              <a:t>前景标注</a:t>
            </a:r>
            <a:r>
              <a:rPr lang="en-US" altLang="zh-CN" dirty="0" smtClean="0">
                <a:solidFill>
                  <a:prstClr val="white"/>
                </a:solidFill>
              </a:rPr>
              <a:t>-</a:t>
            </a:r>
            <a:r>
              <a:rPr lang="zh-CN" altLang="en-US" dirty="0" smtClean="0">
                <a:solidFill>
                  <a:prstClr val="white"/>
                </a:solidFill>
              </a:rPr>
              <a:t>设计实现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GrabCut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Graph cuts</a:t>
            </a:r>
            <a:r>
              <a:rPr lang="zh-CN" altLang="en-US" dirty="0" smtClean="0"/>
              <a:t>的改进版本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err="1"/>
              <a:t>GraphCuts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406922"/>
              </p:ext>
            </p:extLst>
          </p:nvPr>
        </p:nvGraphicFramePr>
        <p:xfrm>
          <a:off x="5364088" y="4158935"/>
          <a:ext cx="25257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" name="Equation" r:id="rId3" imgW="2298600" imgH="888840" progId="Equation.DSMT4">
                  <p:embed/>
                </p:oleObj>
              </mc:Choice>
              <mc:Fallback>
                <p:oleObj name="Equation" r:id="rId3" imgW="229860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4158935"/>
                        <a:ext cx="2525713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05064"/>
            <a:ext cx="3744416" cy="2195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2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prstClr val="white"/>
                </a:solidFill>
              </a:rPr>
              <a:t>单帧转换模块：</a:t>
            </a:r>
            <a:r>
              <a:rPr lang="zh-CN" altLang="en-US" sz="2400" dirty="0">
                <a:solidFill>
                  <a:prstClr val="white"/>
                </a:solidFill>
              </a:rPr>
              <a:t>前景标注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zh-CN" altLang="en-US" sz="2400" dirty="0">
                <a:solidFill>
                  <a:prstClr val="white"/>
                </a:solidFill>
              </a:rPr>
              <a:t>设计实现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en-US" altLang="zh-CN" sz="2400" dirty="0"/>
              <a:t>Graph Cuts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将能量函数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最小化转化为最小割问题</a:t>
            </a:r>
            <a:endParaRPr lang="zh-CN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0" y="2204864"/>
            <a:ext cx="817562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44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prstClr val="white"/>
                </a:solidFill>
              </a:rPr>
              <a:t>单帧转换模块：</a:t>
            </a:r>
            <a:r>
              <a:rPr lang="zh-CN" altLang="en-US" sz="2400" dirty="0">
                <a:solidFill>
                  <a:prstClr val="white"/>
                </a:solidFill>
              </a:rPr>
              <a:t>前景标注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zh-CN" altLang="en-US" sz="2400" dirty="0">
                <a:solidFill>
                  <a:prstClr val="white"/>
                </a:solidFill>
              </a:rPr>
              <a:t>设计实现</a:t>
            </a:r>
            <a:r>
              <a:rPr lang="en-US" altLang="zh-CN" sz="2400" dirty="0">
                <a:solidFill>
                  <a:prstClr val="white"/>
                </a:solidFill>
              </a:rPr>
              <a:t>-</a:t>
            </a:r>
            <a:r>
              <a:rPr lang="en-US" altLang="zh-CN" sz="2400" dirty="0"/>
              <a:t>Graph Cuts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将能量函数的最小化转化为最小割问题</a:t>
            </a:r>
          </a:p>
          <a:p>
            <a:r>
              <a:rPr lang="en-US" altLang="zh-CN" dirty="0" smtClean="0"/>
              <a:t>Feasible cut</a:t>
            </a:r>
          </a:p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44" y="2299736"/>
            <a:ext cx="5675313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69160"/>
            <a:ext cx="6138863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5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前景标注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设计实现</a:t>
            </a:r>
            <a:r>
              <a:rPr lang="en-US" altLang="zh-CN" dirty="0" smtClean="0">
                <a:solidFill>
                  <a:prstClr val="white"/>
                </a:solidFill>
              </a:rPr>
              <a:t>-</a:t>
            </a:r>
            <a:r>
              <a:rPr lang="en-US" altLang="zh-CN" dirty="0" err="1" smtClean="0">
                <a:solidFill>
                  <a:prstClr val="white"/>
                </a:solidFill>
              </a:rPr>
              <a:t>GrabCut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Graph Cuts</a:t>
            </a:r>
            <a:r>
              <a:rPr lang="zh-CN" altLang="en-US" dirty="0" smtClean="0"/>
              <a:t>进行改进</a:t>
            </a:r>
            <a:endParaRPr lang="en-US" altLang="zh-CN" dirty="0" smtClean="0"/>
          </a:p>
          <a:p>
            <a:pPr lvl="1"/>
            <a:r>
              <a:rPr lang="en-US" altLang="zh-CN" dirty="0"/>
              <a:t>Region term</a:t>
            </a:r>
            <a:r>
              <a:rPr lang="zh-CN" altLang="zh-CN" dirty="0"/>
              <a:t>换成了</a:t>
            </a:r>
            <a:r>
              <a:rPr lang="en-US" altLang="zh-CN" dirty="0" smtClean="0"/>
              <a:t>GMM</a:t>
            </a:r>
            <a:endParaRPr lang="en-US" altLang="zh-CN" dirty="0"/>
          </a:p>
          <a:p>
            <a:pPr lvl="2"/>
            <a:r>
              <a:rPr lang="zh-CN" altLang="zh-CN" dirty="0" smtClean="0"/>
              <a:t>描述</a:t>
            </a:r>
            <a:r>
              <a:rPr lang="zh-CN" altLang="zh-CN" dirty="0"/>
              <a:t>彩色图像像素的颜色</a:t>
            </a:r>
            <a:r>
              <a:rPr lang="zh-CN" altLang="zh-CN" dirty="0" smtClean="0"/>
              <a:t>分布</a:t>
            </a:r>
            <a:endParaRPr lang="en-US" altLang="zh-CN" dirty="0" smtClean="0"/>
          </a:p>
          <a:p>
            <a:pPr lvl="1"/>
            <a:r>
              <a:rPr lang="zh-CN" altLang="en-US" dirty="0"/>
              <a:t>迭代</a:t>
            </a:r>
            <a:r>
              <a:rPr lang="zh-CN" altLang="zh-CN" dirty="0" smtClean="0"/>
              <a:t>使用</a:t>
            </a:r>
            <a:r>
              <a:rPr lang="zh-CN" altLang="en-US" dirty="0" smtClean="0"/>
              <a:t>统计出的</a:t>
            </a:r>
            <a:r>
              <a:rPr lang="zh-CN" altLang="zh-CN" dirty="0" smtClean="0"/>
              <a:t>颜色分布</a:t>
            </a:r>
            <a:r>
              <a:rPr lang="zh-CN" altLang="en-US" dirty="0" smtClean="0"/>
              <a:t>信息</a:t>
            </a:r>
            <a:r>
              <a:rPr lang="zh-CN" altLang="zh-CN" dirty="0" smtClean="0"/>
              <a:t>做</a:t>
            </a:r>
            <a:r>
              <a:rPr lang="en-US" altLang="zh-CN" dirty="0"/>
              <a:t>Graph Cuts</a:t>
            </a:r>
            <a:r>
              <a:rPr lang="zh-CN" altLang="zh-CN" dirty="0"/>
              <a:t>，又用</a:t>
            </a:r>
            <a:r>
              <a:rPr lang="en-US" altLang="zh-CN" dirty="0"/>
              <a:t>Graph Cuts</a:t>
            </a:r>
            <a:r>
              <a:rPr lang="zh-CN" altLang="zh-CN" dirty="0"/>
              <a:t>结果修正颜色</a:t>
            </a:r>
            <a:r>
              <a:rPr lang="zh-CN" altLang="zh-CN" dirty="0" smtClean="0"/>
              <a:t>分布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允许</a:t>
            </a:r>
            <a:r>
              <a:rPr lang="zh-CN" altLang="en-US" dirty="0"/>
              <a:t>不完整</a:t>
            </a:r>
            <a:r>
              <a:rPr lang="zh-CN" altLang="en-US" dirty="0" smtClean="0"/>
              <a:t>标注，效果更好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3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前景标注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设计实现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en-US" altLang="zh-CN" dirty="0" smtClean="0"/>
              <a:t>Grab Cut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能量函数：</a:t>
            </a:r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r>
              <a:rPr lang="zh-CN" altLang="zh-CN" b="1" dirty="0" smtClean="0"/>
              <a:t>初始化</a:t>
            </a:r>
            <a:r>
              <a:rPr lang="zh-CN" altLang="zh-CN" b="1" dirty="0"/>
              <a:t>：</a:t>
            </a:r>
            <a:endParaRPr lang="zh-CN" altLang="zh-CN" dirty="0"/>
          </a:p>
          <a:p>
            <a:pPr lvl="1"/>
            <a:r>
              <a:rPr lang="zh-CN" altLang="zh-CN" dirty="0"/>
              <a:t>用户初始化一个</a:t>
            </a:r>
            <a:r>
              <a:rPr lang="en-US" altLang="zh-CN" dirty="0" err="1" smtClean="0"/>
              <a:t>Trimap</a:t>
            </a:r>
            <a:r>
              <a:rPr lang="zh-CN" altLang="en-US" dirty="0" smtClean="0"/>
              <a:t>。（标出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B</a:t>
            </a:r>
            <a:r>
              <a:rPr lang="zh-CN" altLang="en-US" dirty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初始化</a:t>
            </a:r>
            <a:r>
              <a:rPr lang="en-US" altLang="zh-CN" dirty="0" err="1"/>
              <a:t>GrabCut</a:t>
            </a:r>
            <a:r>
              <a:rPr lang="zh-CN" altLang="zh-CN" dirty="0"/>
              <a:t>分割结果</a:t>
            </a:r>
            <a:r>
              <a:rPr lang="en-US" altLang="zh-CN" dirty="0"/>
              <a:t> </a:t>
            </a:r>
            <a:r>
              <a:rPr lang="zh-CN" altLang="zh-CN" dirty="0" smtClean="0"/>
              <a:t>。像素</a:t>
            </a:r>
            <a:r>
              <a:rPr lang="en-US" altLang="zh-CN" dirty="0"/>
              <a:t>n</a:t>
            </a:r>
            <a:r>
              <a:rPr lang="zh-CN" altLang="zh-CN" dirty="0"/>
              <a:t>∈</a:t>
            </a:r>
            <a:r>
              <a:rPr lang="en-US" altLang="zh-CN" dirty="0"/>
              <a:t>T</a:t>
            </a:r>
            <a:r>
              <a:rPr lang="en-US" altLang="zh-CN" baseline="-25000" dirty="0"/>
              <a:t>B</a:t>
            </a:r>
            <a:r>
              <a:rPr lang="zh-CN" altLang="zh-CN" dirty="0"/>
              <a:t>都标为</a:t>
            </a:r>
            <a:r>
              <a:rPr lang="en-US" altLang="zh-CN" dirty="0"/>
              <a:t> =0</a:t>
            </a:r>
            <a:r>
              <a:rPr lang="zh-CN" altLang="zh-CN" dirty="0"/>
              <a:t>（背景），</a:t>
            </a:r>
            <a:r>
              <a:rPr lang="en-US" altLang="zh-CN" dirty="0"/>
              <a:t>n</a:t>
            </a:r>
            <a:r>
              <a:rPr lang="zh-CN" altLang="zh-CN" dirty="0"/>
              <a:t>∈</a:t>
            </a:r>
            <a:r>
              <a:rPr lang="en-US" altLang="zh-CN" dirty="0"/>
              <a:t>T</a:t>
            </a:r>
            <a:r>
              <a:rPr lang="en-US" altLang="zh-CN" baseline="-25000" dirty="0"/>
              <a:t>U</a:t>
            </a:r>
            <a:r>
              <a:rPr lang="zh-CN" altLang="zh-CN" dirty="0"/>
              <a:t>标为</a:t>
            </a:r>
            <a:r>
              <a:rPr lang="en-US" altLang="zh-CN" dirty="0"/>
              <a:t> =1</a:t>
            </a:r>
            <a:r>
              <a:rPr lang="zh-CN" altLang="zh-CN" dirty="0"/>
              <a:t>（前景）</a:t>
            </a:r>
          </a:p>
          <a:p>
            <a:pPr lvl="1"/>
            <a:r>
              <a:rPr lang="zh-CN" altLang="zh-CN" dirty="0"/>
              <a:t>利用初始化的分割结果</a:t>
            </a:r>
            <a:r>
              <a:rPr lang="en-US" altLang="zh-CN" dirty="0"/>
              <a:t> </a:t>
            </a:r>
            <a:r>
              <a:rPr lang="zh-CN" altLang="zh-CN" dirty="0"/>
              <a:t>训练前、背景</a:t>
            </a:r>
            <a:r>
              <a:rPr lang="en-US" altLang="zh-CN" dirty="0"/>
              <a:t>GMM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35398"/>
            <a:ext cx="3857625" cy="8509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89264"/>
            <a:ext cx="3047365" cy="5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报告摘要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项目应用背景</a:t>
            </a:r>
            <a:endParaRPr lang="en-US" altLang="zh-CN" dirty="0" smtClean="0"/>
          </a:p>
          <a:p>
            <a:r>
              <a:rPr lang="zh-CN" altLang="en-US" dirty="0"/>
              <a:t>立体视频基本原理</a:t>
            </a:r>
            <a:endParaRPr lang="en-US" altLang="zh-CN" dirty="0" smtClean="0"/>
          </a:p>
          <a:p>
            <a:r>
              <a:rPr lang="zh-CN" altLang="en-US" dirty="0" smtClean="0"/>
              <a:t>系统流程</a:t>
            </a:r>
            <a:endParaRPr lang="en-US" altLang="zh-CN" dirty="0" smtClean="0"/>
          </a:p>
          <a:p>
            <a:r>
              <a:rPr lang="zh-CN" altLang="en-US" dirty="0" smtClean="0"/>
              <a:t>单帧转换模块的实现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背景标注</a:t>
            </a:r>
            <a:endParaRPr lang="en-US" altLang="zh-CN" dirty="0" smtClean="0"/>
          </a:p>
          <a:p>
            <a:pPr lvl="1"/>
            <a:r>
              <a:rPr lang="zh-CN" altLang="en-US" dirty="0"/>
              <a:t>前景</a:t>
            </a:r>
            <a:r>
              <a:rPr lang="zh-CN" altLang="en-US" dirty="0" smtClean="0"/>
              <a:t>标注</a:t>
            </a:r>
            <a:endParaRPr lang="en-US" altLang="zh-CN" dirty="0" smtClean="0"/>
          </a:p>
          <a:p>
            <a:pPr lvl="1"/>
            <a:r>
              <a:rPr lang="zh-CN" altLang="en-US" dirty="0"/>
              <a:t>自动深度估计模块的</a:t>
            </a:r>
            <a:r>
              <a:rPr lang="zh-CN" altLang="en-US" dirty="0" smtClean="0"/>
              <a:t>集成</a:t>
            </a:r>
            <a:endParaRPr lang="en-US" altLang="zh-CN" dirty="0" smtClean="0"/>
          </a:p>
          <a:p>
            <a:pPr lvl="1"/>
            <a:r>
              <a:rPr lang="zh-CN" altLang="en-US" dirty="0"/>
              <a:t>屏幕位置</a:t>
            </a:r>
            <a:r>
              <a:rPr lang="zh-CN" altLang="en-US" dirty="0" smtClean="0"/>
              <a:t>标注</a:t>
            </a:r>
            <a:endParaRPr lang="en-US" altLang="zh-CN" dirty="0"/>
          </a:p>
          <a:p>
            <a:pPr lvl="1"/>
            <a:r>
              <a:rPr lang="zh-CN" altLang="en-US" dirty="0" smtClean="0"/>
              <a:t>生成结果</a:t>
            </a:r>
            <a:endParaRPr lang="en-US" altLang="zh-CN" dirty="0" smtClean="0"/>
          </a:p>
          <a:p>
            <a:r>
              <a:rPr lang="zh-CN" altLang="en-US" dirty="0" smtClean="0"/>
              <a:t>部分结果展示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1402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前景标注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设计实现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en-US" altLang="zh-CN" dirty="0" smtClean="0"/>
              <a:t>Grab Cut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迭代</a:t>
            </a:r>
            <a:endParaRPr lang="en-US" altLang="zh-CN" b="1" dirty="0" smtClean="0"/>
          </a:p>
          <a:p>
            <a:pPr lvl="1"/>
            <a:r>
              <a:rPr lang="zh-CN" altLang="zh-CN" dirty="0"/>
              <a:t>每个像素（前景或背景）被分配给相应</a:t>
            </a:r>
            <a:r>
              <a:rPr lang="en-US" altLang="zh-CN" dirty="0" smtClean="0"/>
              <a:t>GMM</a:t>
            </a:r>
            <a:r>
              <a:rPr lang="zh-CN" altLang="en-US" dirty="0" smtClean="0"/>
              <a:t>后验</a:t>
            </a:r>
            <a:r>
              <a:rPr lang="zh-CN" altLang="zh-CN" dirty="0" smtClean="0"/>
              <a:t>概率</a:t>
            </a:r>
            <a:r>
              <a:rPr lang="zh-CN" altLang="zh-CN" dirty="0"/>
              <a:t>最大的分量。</a:t>
            </a:r>
            <a:endParaRPr lang="zh-CN" altLang="zh-CN" sz="2000" dirty="0"/>
          </a:p>
          <a:p>
            <a:pPr lvl="1"/>
            <a:r>
              <a:rPr lang="zh-CN" altLang="zh-CN" dirty="0"/>
              <a:t>前</a:t>
            </a:r>
            <a:r>
              <a:rPr lang="en-US" altLang="zh-CN" dirty="0"/>
              <a:t>/</a:t>
            </a:r>
            <a:r>
              <a:rPr lang="zh-CN" altLang="zh-CN" dirty="0"/>
              <a:t>背景</a:t>
            </a:r>
            <a:r>
              <a:rPr lang="en-US" altLang="zh-CN" dirty="0"/>
              <a:t>GMM</a:t>
            </a:r>
            <a:r>
              <a:rPr lang="zh-CN" altLang="zh-CN" dirty="0"/>
              <a:t>的每个</a:t>
            </a:r>
            <a:r>
              <a:rPr lang="zh-CN" altLang="zh-CN" dirty="0" smtClean="0"/>
              <a:t>分量利用</a:t>
            </a:r>
            <a:r>
              <a:rPr lang="zh-CN" altLang="zh-CN" dirty="0"/>
              <a:t>分配给它的样本更新其参数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均值</a:t>
            </a:r>
            <a:r>
              <a:rPr lang="zh-CN" altLang="zh-CN" dirty="0"/>
              <a:t>和方差被简单估计为样本均值和方差，权重估计为分量样本数</a:t>
            </a:r>
            <a:r>
              <a:rPr lang="en-US" altLang="zh-CN" dirty="0"/>
              <a:t>/GMM</a:t>
            </a:r>
            <a:r>
              <a:rPr lang="zh-CN" altLang="zh-CN" dirty="0"/>
              <a:t>样本总数。</a:t>
            </a:r>
            <a:endParaRPr lang="zh-CN" altLang="zh-CN" sz="1600" dirty="0"/>
          </a:p>
          <a:p>
            <a:pPr lvl="1"/>
            <a:r>
              <a:rPr lang="zh-CN" altLang="zh-CN" dirty="0"/>
              <a:t>做</a:t>
            </a:r>
            <a:r>
              <a:rPr lang="en-US" altLang="zh-CN" dirty="0"/>
              <a:t>Graph </a:t>
            </a:r>
            <a:r>
              <a:rPr lang="en-US" altLang="zh-CN" dirty="0" smtClean="0"/>
              <a:t>Cuts</a:t>
            </a:r>
            <a:r>
              <a:rPr lang="zh-CN" altLang="zh-CN" dirty="0" smtClean="0"/>
              <a:t>。</a:t>
            </a:r>
            <a:endParaRPr lang="zh-CN" altLang="zh-CN" sz="2000" dirty="0"/>
          </a:p>
          <a:p>
            <a:pPr lvl="1"/>
            <a:r>
              <a:rPr lang="zh-CN" altLang="en-US" sz="2000" dirty="0" smtClean="0"/>
              <a:t>迭代上述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步至收敛</a:t>
            </a:r>
            <a:endParaRPr lang="zh-CN" altLang="zh-CN" sz="2000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23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 smtClean="0"/>
              <a:t>自动深度估计模块的集成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11560" y="1628800"/>
            <a:ext cx="7992888" cy="4608512"/>
            <a:chOff x="0" y="0"/>
            <a:chExt cx="4799965" cy="3286125"/>
          </a:xfrm>
        </p:grpSpPr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>
              <a:off x="0" y="0"/>
              <a:ext cx="4799965" cy="2534921"/>
              <a:chOff x="0" y="-1441"/>
              <a:chExt cx="12359497" cy="6526818"/>
            </a:xfrm>
          </p:grpSpPr>
          <p:pic>
            <p:nvPicPr>
              <p:cNvPr id="7" name="Picture 2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696" y="3414977"/>
                <a:ext cx="6094801" cy="3110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4" descr="E:\pps Documents\Documents\Google Talk Received Files\sample-2_Frame58_AutoOverallDepth.jpg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696" y="-1441"/>
                <a:ext cx="6094801" cy="311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5" descr="E:\pps Documents\Documents\Google Talk Received Files\sample-2_Frame58_ManulOverallDepth.jpg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414976"/>
                <a:ext cx="6096001" cy="3108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E:\pps Documents\Documents\Google Talk Received Files\sample-2_Frame58_OrigImg.jp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96000" cy="3108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文本框 146"/>
            <p:cNvSpPr txBox="1"/>
            <p:nvPr/>
          </p:nvSpPr>
          <p:spPr>
            <a:xfrm>
              <a:off x="0" y="2600325"/>
              <a:ext cx="4799965" cy="68580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254000" algn="ctr">
                <a:lnSpc>
                  <a:spcPts val="1800"/>
                </a:lnSpc>
                <a:spcAft>
                  <a:spcPts val="0"/>
                </a:spcAft>
              </a:pPr>
              <a:r>
                <a:rPr lang="zh-CN" sz="1000" u="sng" kern="100">
                  <a:solidFill>
                    <a:srgbClr val="0000FF"/>
                  </a:solidFill>
                  <a:effectLst/>
                  <a:latin typeface="Arial"/>
                  <a:ea typeface="黑体"/>
                </a:rPr>
                <a:t>图 </a:t>
              </a:r>
              <a:r>
                <a:rPr lang="en-US" sz="1000" kern="100">
                  <a:effectLst/>
                  <a:latin typeface="Arial"/>
                  <a:ea typeface="黑体"/>
                </a:rPr>
                <a:t>3.3‑1 </a:t>
              </a:r>
              <a:r>
                <a:rPr lang="zh-CN" sz="1000" kern="100">
                  <a:effectLst/>
                  <a:latin typeface="Arial"/>
                  <a:ea typeface="黑体"/>
                </a:rPr>
                <a:t>自动</a:t>
              </a:r>
              <a:r>
                <a:rPr lang="en-US" sz="1000" kern="100">
                  <a:effectLst/>
                  <a:latin typeface="Arial"/>
                  <a:ea typeface="黑体"/>
                </a:rPr>
                <a:t>/</a:t>
              </a:r>
              <a:r>
                <a:rPr lang="zh-CN" sz="1000" kern="100">
                  <a:effectLst/>
                  <a:latin typeface="Arial"/>
                  <a:ea typeface="黑体"/>
                </a:rPr>
                <a:t>手动深度估计对比</a:t>
              </a:r>
            </a:p>
            <a:p>
              <a:pPr indent="127000" algn="just">
                <a:lnSpc>
                  <a:spcPts val="1800"/>
                </a:lnSpc>
                <a:spcAft>
                  <a:spcPts val="0"/>
                </a:spcAft>
              </a:pP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左上：原图像</a:t>
              </a:r>
              <a:r>
                <a:rPr lang="zh-CN" sz="1000" kern="100">
                  <a:effectLst/>
                  <a:latin typeface="Times New Roman"/>
                  <a:ea typeface="Arial"/>
                </a:rPr>
                <a:t> </a:t>
              </a:r>
              <a:r>
                <a:rPr lang="en-US" sz="1000" kern="100">
                  <a:effectLst/>
                  <a:latin typeface="Times New Roman"/>
                  <a:ea typeface="Arial"/>
                </a:rPr>
                <a:t>	</a:t>
              </a: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右上：自动估计深度与手工前景标注的深度图</a:t>
              </a:r>
              <a:endParaRPr lang="zh-CN" sz="1200" kern="100">
                <a:effectLst/>
                <a:latin typeface="Times New Roman"/>
                <a:ea typeface="宋体"/>
              </a:endParaRPr>
            </a:p>
            <a:p>
              <a:pPr indent="127000" algn="just">
                <a:lnSpc>
                  <a:spcPts val="1800"/>
                </a:lnSpc>
                <a:spcAft>
                  <a:spcPts val="0"/>
                </a:spcAft>
              </a:pP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左下：手动前背景标注的深度图</a:t>
              </a:r>
              <a:r>
                <a:rPr lang="en-US" sz="1000" kern="100">
                  <a:effectLst/>
                  <a:latin typeface="Arial"/>
                  <a:ea typeface="黑体"/>
                </a:rPr>
                <a:t>		</a:t>
              </a:r>
              <a:r>
                <a:rPr lang="zh-CN" sz="1000" kern="100">
                  <a:effectLst/>
                  <a:latin typeface="Arial"/>
                  <a:ea typeface="黑体"/>
                  <a:cs typeface="Arial"/>
                </a:rPr>
                <a:t>右下：纯自动估计的深度图</a:t>
              </a:r>
              <a:r>
                <a:rPr lang="zh-CN" sz="1000" kern="100">
                  <a:effectLst/>
                  <a:latin typeface="Times New Roman"/>
                  <a:ea typeface="Arial"/>
                </a:rPr>
                <a:t> </a:t>
              </a:r>
              <a:r>
                <a:rPr lang="en-US" sz="1000" kern="100">
                  <a:effectLst/>
                  <a:latin typeface="Times New Roman"/>
                  <a:ea typeface="Arial"/>
                </a:rPr>
                <a:t>	</a:t>
              </a:r>
              <a:endParaRPr lang="zh-CN" sz="1200" kern="100">
                <a:effectLst/>
                <a:latin typeface="Times New Roman"/>
                <a:ea typeface="宋体"/>
              </a:endParaRPr>
            </a:p>
            <a:p>
              <a:pPr indent="304800" algn="just">
                <a:lnSpc>
                  <a:spcPts val="1800"/>
                </a:lnSpc>
                <a:spcAft>
                  <a:spcPts val="0"/>
                </a:spcAft>
              </a:pPr>
              <a:r>
                <a:rPr lang="en-US" sz="1200" kern="100">
                  <a:effectLst/>
                  <a:latin typeface="Times New Roman"/>
                  <a:ea typeface="宋体"/>
                </a:rPr>
                <a:t> </a:t>
              </a:r>
              <a:endParaRPr lang="zh-CN" sz="1200" kern="100">
                <a:effectLst/>
                <a:latin typeface="Times New Roman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84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屏幕位置标注</a:t>
            </a:r>
            <a:r>
              <a:rPr lang="en-US" altLang="zh-CN" dirty="0">
                <a:solidFill>
                  <a:prstClr val="white"/>
                </a:solidFill>
              </a:rPr>
              <a:t>-</a:t>
            </a:r>
            <a:r>
              <a:rPr lang="zh-CN" altLang="en-US" dirty="0">
                <a:solidFill>
                  <a:prstClr val="white"/>
                </a:solidFill>
              </a:rPr>
              <a:t>原理或技术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68172"/>
            <a:ext cx="2411760" cy="1217930"/>
          </a:xfrm>
          <a:prstGeom prst="rect">
            <a:avLst/>
          </a:prstGeom>
        </p:spPr>
      </p:pic>
      <p:pic>
        <p:nvPicPr>
          <p:cNvPr id="5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361622"/>
            <a:ext cx="2886710" cy="1511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00" y="1266372"/>
            <a:ext cx="329565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43127"/>
            <a:ext cx="2887345" cy="13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00" y="3020242"/>
            <a:ext cx="3295650" cy="167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930322"/>
            <a:ext cx="2886710" cy="132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00" y="4740457"/>
            <a:ext cx="329565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84168" y="83671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OpenGL </a:t>
            </a:r>
            <a:r>
              <a:rPr lang="zh-CN" altLang="en-US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endParaRPr lang="zh-CN" altLang="en-US" sz="2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5352" y="99229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</a:t>
            </a:r>
            <a:r>
              <a:rPr lang="en-US" altLang="zh-CN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入屏示意</a:t>
            </a:r>
            <a:endParaRPr lang="zh-CN" altLang="en-US" sz="2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621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屏幕位置</a:t>
            </a:r>
            <a:r>
              <a:rPr lang="zh-CN" altLang="en-US" dirty="0" smtClean="0">
                <a:solidFill>
                  <a:prstClr val="white"/>
                </a:solidFill>
              </a:rPr>
              <a:t>标注（及前景微调）</a:t>
            </a:r>
            <a:endParaRPr lang="zh-CN" altLang="en-US" dirty="0"/>
          </a:p>
        </p:txBody>
      </p:sp>
      <p:pic>
        <p:nvPicPr>
          <p:cNvPr id="4" name="屏幕标注及前景微调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11560" y="98072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/>
              <a:t>决定出屏</a:t>
            </a:r>
            <a:r>
              <a:rPr lang="en-US" altLang="zh-CN" dirty="0" smtClean="0"/>
              <a:t>/</a:t>
            </a:r>
            <a:r>
              <a:rPr lang="zh-CN" altLang="en-US" dirty="0" smtClean="0"/>
              <a:t>入屏状况，调整前景深度。包含</a:t>
            </a:r>
            <a:r>
              <a:rPr lang="en-US" altLang="zh-CN" dirty="0" smtClean="0"/>
              <a:t>OpenGL</a:t>
            </a:r>
            <a:r>
              <a:rPr lang="zh-CN" altLang="en-US" dirty="0" smtClean="0"/>
              <a:t>窗口及出</a:t>
            </a:r>
            <a:r>
              <a:rPr lang="en-US" altLang="zh-CN" dirty="0" smtClean="0"/>
              <a:t>/</a:t>
            </a:r>
            <a:r>
              <a:rPr lang="zh-CN" altLang="en-US" dirty="0" smtClean="0"/>
              <a:t>入屏示意图。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18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</a:t>
            </a:r>
            <a:r>
              <a:rPr lang="zh-CN" altLang="en-US" sz="3600" dirty="0" smtClean="0">
                <a:solidFill>
                  <a:prstClr val="white"/>
                </a:solidFill>
              </a:rPr>
              <a:t>：</a:t>
            </a:r>
            <a:r>
              <a:rPr lang="zh-CN" altLang="en-US" dirty="0">
                <a:solidFill>
                  <a:prstClr val="white"/>
                </a:solidFill>
              </a:rPr>
              <a:t>转换</a:t>
            </a:r>
            <a:r>
              <a:rPr lang="zh-CN" altLang="en-US" dirty="0" smtClean="0">
                <a:solidFill>
                  <a:prstClr val="white"/>
                </a:solidFill>
              </a:rPr>
              <a:t>结果生成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视差图</a:t>
            </a:r>
            <a:r>
              <a:rPr lang="zh-CN" altLang="en-US" sz="2800" dirty="0" smtClean="0"/>
              <a:t>生成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pPr lvl="1"/>
            <a:r>
              <a:rPr lang="en-US" altLang="zh-CN" sz="2400" dirty="0"/>
              <a:t> </a:t>
            </a:r>
            <a:r>
              <a:rPr lang="en-US" altLang="zh-CN" sz="2400" dirty="0" err="1"/>
              <a:t>dp</a:t>
            </a:r>
            <a:r>
              <a:rPr lang="en-US" altLang="zh-CN" sz="2400" dirty="0"/>
              <a:t>(I)</a:t>
            </a:r>
            <a:r>
              <a:rPr lang="zh-CN" altLang="en-US" sz="2400" dirty="0"/>
              <a:t>：深度图，</a:t>
            </a:r>
            <a:r>
              <a:rPr lang="en-US" altLang="zh-CN" sz="2400" dirty="0" err="1"/>
              <a:t>dp</a:t>
            </a:r>
            <a:r>
              <a:rPr lang="en-US" altLang="zh-CN" sz="2400" dirty="0"/>
              <a:t>(x)</a:t>
            </a:r>
            <a:r>
              <a:rPr lang="zh-CN" altLang="en-US" sz="2400" dirty="0"/>
              <a:t>：</a:t>
            </a:r>
            <a:r>
              <a:rPr lang="en-US" altLang="zh-CN" sz="2400" dirty="0"/>
              <a:t>x</a:t>
            </a:r>
            <a:r>
              <a:rPr lang="zh-CN" altLang="en-US" sz="2400" dirty="0"/>
              <a:t>点深度</a:t>
            </a:r>
            <a:endParaRPr lang="en-US" altLang="zh-CN" sz="2400" dirty="0"/>
          </a:p>
          <a:p>
            <a:pPr lvl="1"/>
            <a:r>
              <a:rPr lang="en-US" altLang="zh-CN" sz="2400" dirty="0"/>
              <a:t>f: </a:t>
            </a:r>
            <a:r>
              <a:rPr lang="zh-CN" altLang="en-US" sz="2400" dirty="0"/>
              <a:t>屏幕深度</a:t>
            </a:r>
            <a:r>
              <a:rPr lang="en-US" altLang="zh-CN" sz="2400" dirty="0"/>
              <a:t>(0&lt;f&lt;1)</a:t>
            </a:r>
          </a:p>
          <a:p>
            <a:pPr lvl="1"/>
            <a:r>
              <a:rPr lang="en-US" altLang="zh-CN" sz="2400" dirty="0"/>
              <a:t>w:</a:t>
            </a:r>
            <a:r>
              <a:rPr lang="zh-CN" altLang="en-US" sz="2400" dirty="0"/>
              <a:t>画面宽度，</a:t>
            </a:r>
            <a:r>
              <a:rPr lang="en-US" altLang="zh-CN" sz="2400" dirty="0"/>
              <a:t>s</a:t>
            </a:r>
            <a:r>
              <a:rPr lang="zh-CN" altLang="en-US" sz="2400" dirty="0"/>
              <a:t>：常数，控制最大视差大小</a:t>
            </a:r>
            <a:endParaRPr lang="en-US" altLang="zh-CN" sz="2400" dirty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/>
              <a:t>立体图像输出：红青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双路</a:t>
            </a:r>
            <a:endParaRPr lang="en-US" altLang="zh-CN" sz="2800" dirty="0" smtClean="0"/>
          </a:p>
          <a:p>
            <a:pPr lvl="1"/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930063"/>
              </p:ext>
            </p:extLst>
          </p:nvPr>
        </p:nvGraphicFramePr>
        <p:xfrm>
          <a:off x="1403648" y="2276872"/>
          <a:ext cx="34766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" name="Equation" r:id="rId3" imgW="2336800" imgH="482600" progId="Equation.DSMT4">
                  <p:embed/>
                </p:oleObj>
              </mc:Choice>
              <mc:Fallback>
                <p:oleObj name="Equation" r:id="rId3" imgW="2336800" imgH="482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276872"/>
                        <a:ext cx="34766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单帧转换模块：</a:t>
            </a:r>
            <a:r>
              <a:rPr lang="zh-CN" altLang="en-US" dirty="0">
                <a:solidFill>
                  <a:prstClr val="white"/>
                </a:solidFill>
              </a:rPr>
              <a:t>转换结果生成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红青：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双目：</a:t>
            </a:r>
            <a:endParaRPr lang="zh-CN" altLang="en-US" dirty="0"/>
          </a:p>
        </p:txBody>
      </p:sp>
      <p:pic>
        <p:nvPicPr>
          <p:cNvPr id="13314" name="Picture 2" descr="C:\Users\pp\AppData\Local\Temp\SNAGHTML205c2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65629"/>
            <a:ext cx="7056784" cy="21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pp\AppData\Local\Temp\SNAGHTML205d633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770870"/>
            <a:ext cx="5832648" cy="344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7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部分转换结果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00432"/>
            <a:ext cx="8496944" cy="564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699792" y="6521091"/>
            <a:ext cx="4032448" cy="182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34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 smtClean="0"/>
              <a:t>项目应用背景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电影</a:t>
            </a:r>
            <a:r>
              <a:rPr lang="en-US" altLang="zh-CN" dirty="0" smtClean="0"/>
              <a:t>/3DTV</a:t>
            </a:r>
            <a:r>
              <a:rPr lang="zh-CN" altLang="en-US" dirty="0" smtClean="0"/>
              <a:t>产业快速发展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节目源缺乏</a:t>
            </a:r>
            <a:endParaRPr lang="en-US" altLang="zh-CN" dirty="0" smtClean="0"/>
          </a:p>
          <a:p>
            <a:r>
              <a:rPr lang="en-US" altLang="zh-CN" dirty="0" smtClean="0"/>
              <a:t>2D-&gt;3D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自动转换：目前适用范围有限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交互式</a:t>
            </a:r>
            <a:r>
              <a:rPr lang="en-US" altLang="zh-CN" b="1" dirty="0" smtClean="0"/>
              <a:t>2D</a:t>
            </a:r>
            <a:r>
              <a:rPr lang="zh-CN" altLang="en-US" b="1" dirty="0" smtClean="0"/>
              <a:t>到</a:t>
            </a:r>
            <a:r>
              <a:rPr lang="en-US" altLang="zh-CN" b="1" dirty="0" smtClean="0"/>
              <a:t>3D</a:t>
            </a:r>
            <a:r>
              <a:rPr lang="zh-CN" altLang="en-US" b="1" dirty="0" smtClean="0"/>
              <a:t>转换系统</a:t>
            </a:r>
            <a:endParaRPr lang="en-US" altLang="zh-CN" b="1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系统目标：在保证效果前提下，实现尽量高效的交互式</a:t>
            </a:r>
            <a:r>
              <a:rPr lang="en-US" altLang="zh-CN" dirty="0" smtClean="0"/>
              <a:t>2D-&gt;3D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 smtClean="0"/>
              <a:t>3D</a:t>
            </a:r>
            <a:r>
              <a:rPr lang="zh-CN" altLang="en-US" sz="3600" dirty="0"/>
              <a:t>视频基本原理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人眼立体视觉的形成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/>
              <a:t>立体显示的实现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188872"/>
            <a:ext cx="4361310" cy="1528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667094"/>
            <a:ext cx="4608512" cy="17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6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系统整体流程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音视频分离与解码</a:t>
            </a:r>
            <a:endParaRPr lang="en-US" altLang="zh-CN" sz="2000" dirty="0"/>
          </a:p>
          <a:p>
            <a:r>
              <a:rPr lang="zh-CN" altLang="en-US" sz="2000" dirty="0"/>
              <a:t>镜头分割及聚类</a:t>
            </a:r>
            <a:endParaRPr lang="en-US" altLang="zh-CN" sz="2000" dirty="0"/>
          </a:p>
          <a:p>
            <a:r>
              <a:rPr lang="zh-CN" altLang="en-US" sz="2000" dirty="0"/>
              <a:t>关键帧的交互式标注及转换</a:t>
            </a:r>
            <a:endParaRPr lang="en-US" altLang="zh-CN" sz="2000" dirty="0"/>
          </a:p>
          <a:p>
            <a:r>
              <a:rPr lang="zh-CN" altLang="en-US" sz="2000" dirty="0"/>
              <a:t>关键帧信息在同镜头聚类内传递</a:t>
            </a:r>
            <a:endParaRPr lang="en-US" altLang="zh-CN" sz="2000" dirty="0"/>
          </a:p>
          <a:p>
            <a:r>
              <a:rPr lang="zh-CN" altLang="en-US" sz="2000" dirty="0"/>
              <a:t>立体视频输出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14" y="1484784"/>
            <a:ext cx="4428492" cy="20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55" y="3933056"/>
            <a:ext cx="4501090" cy="219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04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prstClr val="white"/>
                </a:solidFill>
              </a:rPr>
              <a:t>单帧转换</a:t>
            </a:r>
            <a:r>
              <a:rPr lang="zh-CN" altLang="en-US" sz="3600" dirty="0" smtClean="0">
                <a:solidFill>
                  <a:prstClr val="white"/>
                </a:solidFill>
              </a:rPr>
              <a:t>模块的设计与实现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负责</a:t>
            </a:r>
            <a:r>
              <a:rPr lang="zh-CN" altLang="en-US" sz="2400" dirty="0" smtClean="0"/>
              <a:t>用户选取关键帧，进行标注并完成转换的过程</a:t>
            </a:r>
            <a:endParaRPr lang="en-US" altLang="zh-CN" sz="2400" dirty="0" smtClean="0"/>
          </a:p>
          <a:p>
            <a:pPr lvl="1"/>
            <a:r>
              <a:rPr lang="zh-CN" altLang="en-US" dirty="0"/>
              <a:t>背景标注</a:t>
            </a:r>
            <a:endParaRPr lang="en-US" altLang="zh-CN" dirty="0"/>
          </a:p>
          <a:p>
            <a:pPr lvl="1"/>
            <a:r>
              <a:rPr lang="zh-CN" altLang="en-US" dirty="0"/>
              <a:t>前景标注</a:t>
            </a:r>
            <a:endParaRPr lang="en-US" altLang="zh-CN" dirty="0"/>
          </a:p>
          <a:p>
            <a:pPr lvl="1"/>
            <a:r>
              <a:rPr lang="zh-CN" altLang="en-US" dirty="0"/>
              <a:t>自动深度估计模块的集成</a:t>
            </a:r>
            <a:endParaRPr lang="en-US" altLang="zh-CN" dirty="0"/>
          </a:p>
          <a:p>
            <a:pPr lvl="1"/>
            <a:r>
              <a:rPr lang="zh-CN" altLang="en-US" dirty="0"/>
              <a:t>屏幕位置标注</a:t>
            </a:r>
            <a:endParaRPr lang="en-US" altLang="zh-CN" dirty="0"/>
          </a:p>
          <a:p>
            <a:pPr lvl="1"/>
            <a:r>
              <a:rPr lang="zh-CN" altLang="en-US" dirty="0"/>
              <a:t>生成结果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15" y="2132856"/>
            <a:ext cx="2373790" cy="124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15" y="3363382"/>
            <a:ext cx="2373790" cy="143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27" y="4797152"/>
            <a:ext cx="2373790" cy="142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817339"/>
            <a:ext cx="2373790" cy="140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600" dirty="0"/>
              <a:t>单帧转换模块：</a:t>
            </a:r>
            <a:r>
              <a:rPr lang="zh-CN" altLang="en-US" dirty="0" smtClean="0"/>
              <a:t>背景标注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原理或技术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”Stage Model”</a:t>
            </a:r>
            <a:r>
              <a:rPr lang="zh-CN" altLang="en-US" sz="2800" dirty="0" smtClean="0"/>
              <a:t>对场景背景建模</a:t>
            </a:r>
            <a:endParaRPr lang="en-US" altLang="zh-CN" sz="2800" dirty="0" smtClean="0"/>
          </a:p>
          <a:p>
            <a:r>
              <a:rPr lang="en-US" altLang="zh-CN" sz="2800" dirty="0" smtClean="0"/>
              <a:t>Stage Model</a:t>
            </a:r>
          </a:p>
          <a:p>
            <a:pPr lvl="1"/>
            <a:r>
              <a:rPr lang="zh-CN" altLang="en-US" sz="2400" dirty="0" smtClean="0"/>
              <a:t>将背景视作面片的组合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可划分为</a:t>
            </a:r>
            <a:r>
              <a:rPr lang="zh-CN" altLang="en-US" sz="2400" dirty="0" smtClean="0"/>
              <a:t>有限的几类</a:t>
            </a:r>
            <a:endParaRPr lang="en-US" altLang="zh-CN" sz="2400" dirty="0" smtClean="0"/>
          </a:p>
          <a:p>
            <a:r>
              <a:rPr lang="zh-CN" altLang="en-US" sz="2400" dirty="0"/>
              <a:t>在</a:t>
            </a:r>
            <a:r>
              <a:rPr lang="zh-CN" altLang="en-US" sz="2400" dirty="0" smtClean="0"/>
              <a:t>图像</a:t>
            </a:r>
            <a:r>
              <a:rPr lang="zh-CN" altLang="en-US" sz="2400" dirty="0"/>
              <a:t>上标注</a:t>
            </a:r>
            <a:r>
              <a:rPr lang="en-US" altLang="zh-CN" sz="2400" dirty="0" smtClean="0"/>
              <a:t>stages</a:t>
            </a:r>
            <a:r>
              <a:rPr lang="zh-CN" altLang="en-US" sz="2400" dirty="0" smtClean="0"/>
              <a:t>，获得</a:t>
            </a:r>
            <a:r>
              <a:rPr lang="zh-CN" altLang="en-US" sz="2400" dirty="0"/>
              <a:t>场景结构</a:t>
            </a:r>
            <a:r>
              <a:rPr lang="zh-CN" altLang="en-US" sz="2400" dirty="0" smtClean="0"/>
              <a:t>信息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     </a:t>
            </a:r>
            <a:r>
              <a:rPr lang="zh-CN" altLang="en-US" sz="2400" dirty="0" smtClean="0"/>
              <a:t>以便估计背景深度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700808"/>
            <a:ext cx="2183600" cy="228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307839" y="6237312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[</a:t>
            </a:r>
            <a:r>
              <a:rPr lang="en-US" altLang="zh-CN" dirty="0" err="1" smtClean="0"/>
              <a:t>Nedovic</a:t>
            </a:r>
            <a:r>
              <a:rPr lang="en-US" altLang="zh-CN" dirty="0" smtClean="0"/>
              <a:t>. et al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PAMI2010]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9" y="4437112"/>
            <a:ext cx="7985715" cy="15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程序演示</a:t>
            </a:r>
            <a:endParaRPr lang="zh-CN" altLang="en-US" dirty="0"/>
          </a:p>
        </p:txBody>
      </p:sp>
      <p:pic>
        <p:nvPicPr>
          <p:cNvPr id="6" name="背景标注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82" r="3175"/>
          <a:stretch/>
        </p:blipFill>
        <p:spPr>
          <a:xfrm>
            <a:off x="805307" y="1600200"/>
            <a:ext cx="7534021" cy="4525963"/>
          </a:xfrm>
        </p:spPr>
      </p:pic>
    </p:spTree>
    <p:extLst>
      <p:ext uri="{BB962C8B-B14F-4D97-AF65-F5344CB8AC3E}">
        <p14:creationId xmlns:p14="http://schemas.microsoft.com/office/powerpoint/2010/main" val="92110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单帧转换模块：</a:t>
            </a:r>
            <a:r>
              <a:rPr lang="zh-CN" altLang="en-US" dirty="0"/>
              <a:t>背景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设计实现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Stage model</a:t>
            </a:r>
            <a:r>
              <a:rPr lang="zh-CN" altLang="en-US" sz="2000" dirty="0" smtClean="0"/>
              <a:t>标注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      的设计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背景深度</a:t>
            </a:r>
            <a:r>
              <a:rPr lang="zh-CN" altLang="en-US" sz="2000" dirty="0"/>
              <a:t>估计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864384" y="1628800"/>
            <a:ext cx="5840138" cy="3310979"/>
            <a:chOff x="0" y="0"/>
            <a:chExt cx="7191375" cy="36957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191375" cy="3695700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2286000" y="238125"/>
              <a:ext cx="19050" cy="3124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" name="直接连接符 6"/>
            <p:cNvCxnSpPr/>
            <p:nvPr/>
          </p:nvCxnSpPr>
          <p:spPr>
            <a:xfrm>
              <a:off x="3743325" y="238125"/>
              <a:ext cx="0" cy="321945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" name="直接连接符 7"/>
            <p:cNvCxnSpPr/>
            <p:nvPr/>
          </p:nvCxnSpPr>
          <p:spPr>
            <a:xfrm>
              <a:off x="5572125" y="238125"/>
              <a:ext cx="0" cy="321945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096631" y="713304"/>
            <a:ext cx="3607891" cy="864096"/>
            <a:chOff x="4567237" y="332656"/>
            <a:chExt cx="4476750" cy="1200150"/>
          </a:xfrm>
        </p:grpSpPr>
        <p:pic>
          <p:nvPicPr>
            <p:cNvPr id="9" name="图片 8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237" y="332656"/>
              <a:ext cx="1476375" cy="120015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612" y="332656"/>
              <a:ext cx="1466850" cy="1200150"/>
            </a:xfrm>
            <a:prstGeom prst="rect">
              <a:avLst/>
            </a:prstGeom>
          </p:spPr>
        </p:pic>
        <p:pic>
          <p:nvPicPr>
            <p:cNvPr id="11" name="图片 10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462" y="332656"/>
              <a:ext cx="1533525" cy="1200150"/>
            </a:xfrm>
            <a:prstGeom prst="rect">
              <a:avLst/>
            </a:prstGeom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52" y="5325176"/>
            <a:ext cx="1872208" cy="139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12" y="5312360"/>
            <a:ext cx="1908216" cy="142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38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5198</TotalTime>
  <Words>781</Words>
  <Application>Microsoft Office PowerPoint</Application>
  <PresentationFormat>全屏显示(4:3)</PresentationFormat>
  <Paragraphs>142</Paragraphs>
  <Slides>26</Slides>
  <Notes>1</Notes>
  <HiddenSlides>2</HiddenSlides>
  <MMClips>4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9" baseType="lpstr">
      <vt:lpstr>主题1</vt:lpstr>
      <vt:lpstr>Office 主题</vt:lpstr>
      <vt:lpstr>Equation</vt:lpstr>
      <vt:lpstr>PowerPoint 演示文稿</vt:lpstr>
      <vt:lpstr>报告摘要</vt:lpstr>
      <vt:lpstr>项目应用背景</vt:lpstr>
      <vt:lpstr>3D视频基本原理</vt:lpstr>
      <vt:lpstr>系统整体流程</vt:lpstr>
      <vt:lpstr>单帧转换模块的设计与实现</vt:lpstr>
      <vt:lpstr>单帧转换模块：背景标注-原理或技术</vt:lpstr>
      <vt:lpstr>单帧转换模块：背景标注-程序演示</vt:lpstr>
      <vt:lpstr>单帧转换模块：背景标注-设计实现</vt:lpstr>
      <vt:lpstr>单帧转换模块：背景标注-设计实现</vt:lpstr>
      <vt:lpstr>单帧转换模块：背景标注-设计实现</vt:lpstr>
      <vt:lpstr>单帧转换模块：前景标注-原理或技术</vt:lpstr>
      <vt:lpstr>单帧转换模块：前景标注-程序演示</vt:lpstr>
      <vt:lpstr>单帧转换模块：前景标注-程序演示</vt:lpstr>
      <vt:lpstr>单帧转换模块：前景标注-设计实现</vt:lpstr>
      <vt:lpstr>单帧转换模块：前景标注-设计实现-Graph Cuts</vt:lpstr>
      <vt:lpstr>单帧转换模块：前景标注-设计实现-Graph Cuts</vt:lpstr>
      <vt:lpstr>单帧转换模块：前景标注-设计实现-GrabCut</vt:lpstr>
      <vt:lpstr>单帧转换模块：前景标注-设计实现-Grab Cut</vt:lpstr>
      <vt:lpstr>单帧转换模块：前景标注-设计实现-Grab Cut</vt:lpstr>
      <vt:lpstr>单帧转换模块：自动深度估计模块的集成</vt:lpstr>
      <vt:lpstr>单帧转换模块：屏幕位置标注-原理或技术</vt:lpstr>
      <vt:lpstr>单帧转换模块：屏幕位置标注（及前景微调）</vt:lpstr>
      <vt:lpstr>单帧转换模块：转换结果生成</vt:lpstr>
      <vt:lpstr>单帧转换模块：转换结果生成</vt:lpstr>
      <vt:lpstr>部分转换结果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面向三维重建的图像标注工具开发</dc:title>
  <dc:creator>pp</dc:creator>
  <cp:lastModifiedBy>pp</cp:lastModifiedBy>
  <cp:revision>375</cp:revision>
  <dcterms:created xsi:type="dcterms:W3CDTF">2011-05-25T16:01:45Z</dcterms:created>
  <dcterms:modified xsi:type="dcterms:W3CDTF">2011-06-11T03:09:56Z</dcterms:modified>
</cp:coreProperties>
</file>